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70" r:id="rId5"/>
    <p:sldId id="260" r:id="rId6"/>
    <p:sldId id="271" r:id="rId7"/>
    <p:sldId id="275" r:id="rId8"/>
    <p:sldId id="276" r:id="rId9"/>
    <p:sldId id="277" r:id="rId10"/>
    <p:sldId id="262" r:id="rId11"/>
    <p:sldId id="266" r:id="rId12"/>
    <p:sldId id="263" r:id="rId13"/>
    <p:sldId id="267" r:id="rId14"/>
    <p:sldId id="269" r:id="rId15"/>
    <p:sldId id="264" r:id="rId16"/>
    <p:sldId id="268" r:id="rId17"/>
    <p:sldId id="265" r:id="rId18"/>
    <p:sldId id="273" r:id="rId19"/>
    <p:sldId id="279" r:id="rId20"/>
    <p:sldId id="258" r:id="rId21"/>
    <p:sldId id="272" r:id="rId22"/>
    <p:sldId id="278" r:id="rId23"/>
    <p:sldId id="281" r:id="rId24"/>
    <p:sldId id="274" r:id="rId2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78966" autoAdjust="0"/>
  </p:normalViewPr>
  <p:slideViewPr>
    <p:cSldViewPr snapToGrid="0">
      <p:cViewPr varScale="1">
        <p:scale>
          <a:sx n="68" d="100"/>
          <a:sy n="68" d="100"/>
        </p:scale>
        <p:origin x="13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3CBAB-8780-4A59-B068-4353A05F5231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71728-FC46-401B-993D-479FFACE5FE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019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Groningen is a sales office, built as a branch so that clients from that area can reach easily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71728-FC46-401B-993D-479FFACE5FE9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69390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Realizing a way to import third-party API, page route management, two-step authentication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71728-FC46-401B-993D-479FFACE5FE9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239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Reseller subscription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71728-FC46-401B-993D-479FFACE5FE9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827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SentinelOne</a:t>
            </a:r>
            <a:r>
              <a:rPr lang="en-US" dirty="0"/>
              <a:t>: American cybersecurity company, provides antivirus armed with advanced threat intelligence with the help of AI</a:t>
            </a:r>
          </a:p>
          <a:p>
            <a:r>
              <a:rPr lang="en-US" dirty="0"/>
              <a:t>Bodyguard: in Amsterdam, scanning download files and attachments from emails for any malware</a:t>
            </a:r>
          </a:p>
          <a:p>
            <a:r>
              <a:rPr lang="en-US" dirty="0"/>
              <a:t>N-Able is a RMM (Remote Monitoring and Management) for remotely monitor, manage, and support client’s computers by N-Central</a:t>
            </a:r>
          </a:p>
          <a:p>
            <a:r>
              <a:rPr lang="en-US" dirty="0"/>
              <a:t>Ubiquity: providing WAP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71728-FC46-401B-993D-479FFACE5FE9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72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DrayTek</a:t>
            </a:r>
            <a:r>
              <a:rPr lang="en-US" dirty="0"/>
              <a:t>: routers</a:t>
            </a:r>
          </a:p>
          <a:p>
            <a:r>
              <a:rPr lang="en-US" dirty="0"/>
              <a:t>Acronis</a:t>
            </a:r>
          </a:p>
          <a:p>
            <a:r>
              <a:rPr lang="en-US" dirty="0" err="1"/>
              <a:t>Computicate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71728-FC46-401B-993D-479FFACE5FE9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4039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MemoICT</a:t>
            </a:r>
            <a:r>
              <a:rPr lang="en-US" dirty="0"/>
              <a:t>: web application development for e-commerce</a:t>
            </a:r>
          </a:p>
          <a:p>
            <a:r>
              <a:rPr lang="en-US" dirty="0"/>
              <a:t>Peat Digital: digital marketing</a:t>
            </a:r>
          </a:p>
          <a:p>
            <a:r>
              <a:rPr lang="en-US" dirty="0" err="1"/>
              <a:t>IndivSolutions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those companies share their office in the same building with Q-ICT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71728-FC46-401B-993D-479FFACE5FE9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47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71728-FC46-401B-993D-479FFACE5FE9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2571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71728-FC46-401B-993D-479FFACE5FE9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0640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company follows a horizontal/ flat organizational structure, fewer levels of middle managements. Employees have direct access to the director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71728-FC46-401B-993D-479FFACE5FE9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6023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71728-FC46-401B-993D-479FFACE5FE9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453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F57A-B134-1CE2-3356-45D292153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50860-0999-6533-2147-253D7764E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A676-019D-6BF4-5DFE-37E657C4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F0B70-39F9-FC2E-4044-9C60225D8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E0770-DF7A-1681-59AD-87AA4ACC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718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F229-048F-6B41-BEC8-06CA51FE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0D3FD-4797-2C22-C421-7FFFDB24D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7997-C4D8-E14F-CEB4-6FC8E46EF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EB50F-F2F3-736E-0AB8-DB27B9C1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C02B3-C1AB-E33B-71D2-CCE8A72B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054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9D3423-D5FC-1FF4-E545-FCE4536AB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3FE65-79A5-AEAA-7652-AFD63C827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A8870-DE6B-6EFF-8145-5CC513CA5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0B51E-338A-2F12-2FFF-E5F210FA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D9941-A754-E309-1034-6C1CDAD7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984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8681-6061-F9C9-74E3-ADDE1DF2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3045-D7AD-1A38-45ED-87628BFE7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7B243-A3B2-9CE9-5E0B-F42B847B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B32F8-7AF4-5C58-DCE5-713F5DAA0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FBD28-42EF-B77B-F56D-740943F9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016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FF96-86C6-8BBA-FBEB-BABFE502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E7221-4166-D4BD-AE6D-7D3D31F73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F3DF6-CC91-4F20-3EB9-5DF4860A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2FCE6-A154-C6B3-0690-51C3F8B9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7315A-57AC-7D71-B506-73327536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074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8EFA-61D2-03CC-B15E-B7CD7423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EFA9A-4B64-956A-D938-BEDBC8539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4A6AF-8008-63AA-7E06-F129E4C9D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940DC-F8EC-34A6-7D38-3FFAC8D52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9BF3-149A-83FB-3587-562E41AE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0285E-35AE-518A-18D6-C26690B7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38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0314E-6174-94F8-475B-7E7E44358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09873-6DEB-4596-4CB5-3E0EB01E9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E2705-C503-0B8C-6CAC-6082D3A40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E5064-17F6-ADDF-DB85-C77096EC9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80E34A-0236-3BA5-79C2-F49C93274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88DFAF-5A55-87C0-C169-F56874CB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4816A-3082-3AE5-DF12-369E4DB1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1745B-BB93-5751-00FE-3171E42D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970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C498-DA18-145F-565C-1976F62E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3787C3-F31E-0A20-6B54-D1D791CF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75C23-998A-B090-470D-6BB0E716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16E7C-6E05-04C7-0C88-C07F7DBB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069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4EE82-E5F0-7020-520D-2CD09903C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CC3E9-A389-9880-ADDA-94646F3B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FE740-CCB8-0BF5-B0ED-BE670E19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1488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FA1C-4DAF-921E-B432-A5A90D8D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CA0D-175D-3220-FCCF-DE2F1CDC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CB40A-890F-8FA1-4FA7-5DEB3D961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642C6-25E9-FAA5-C9E1-8CC95CDB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C8441-9139-7902-09C8-EA7D605E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E5C48-0F5C-E6AF-D1CC-C6518F7F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3937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9789-AB37-D44A-692F-9F7B2E0E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99545E-99D3-8449-9F89-6C1FA6528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F4827-D70D-61EF-AF7C-7D751CD36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C9C35-B20B-BB6D-C7A8-82022FEA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6F22-C012-5FF5-7DD7-B49DDFD2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82778-DE85-21C2-D892-D1B0ED6B5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63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F5026E-FBF0-0163-FDF2-F7DF0046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A3C56-8446-05E4-0668-12830D0CB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43533-3A04-1099-6423-4AF32096A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409F9-3CC0-43F3-A03F-5BD1817D1657}" type="datetimeFigureOut">
              <a:rPr lang="en-NL" smtClean="0"/>
              <a:t>20/11/2023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94D73-C45A-1A78-B5F6-5E1C4C5A8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1DA37-1222-F490-7A58-16A155B08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E1FE3-E494-471F-A1E6-2E2CDB3A1A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912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2B72-509F-9341-F49B-767D1B272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4855"/>
            <a:ext cx="9144000" cy="786703"/>
          </a:xfrm>
        </p:spPr>
        <p:txBody>
          <a:bodyPr>
            <a:normAutofit/>
          </a:bodyPr>
          <a:lstStyle/>
          <a:p>
            <a:r>
              <a:rPr lang="en-US" sz="3600"/>
              <a:t>Quality ICT (Q-ICT)</a:t>
            </a:r>
            <a:endParaRPr lang="en-NL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59E22-2475-CBF8-3F3F-FEC624D34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8827"/>
            <a:ext cx="9144000" cy="571363"/>
          </a:xfrm>
        </p:spPr>
        <p:txBody>
          <a:bodyPr>
            <a:normAutofit/>
          </a:bodyPr>
          <a:lstStyle/>
          <a:p>
            <a:r>
              <a:rPr lang="en-US" sz="1800"/>
              <a:t>Christopher Sulistiyo (4850025)</a:t>
            </a:r>
            <a:endParaRPr lang="en-NL" sz="1800"/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8B2754C7-51B5-A018-1158-1F6608057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86" b="962"/>
          <a:stretch/>
        </p:blipFill>
        <p:spPr>
          <a:xfrm>
            <a:off x="20" y="11299"/>
            <a:ext cx="6095980" cy="4605671"/>
          </a:xfrm>
          <a:prstGeom prst="rect">
            <a:avLst/>
          </a:prstGeom>
        </p:spPr>
      </p:pic>
      <p:pic>
        <p:nvPicPr>
          <p:cNvPr id="8" name="Picture 7" descr="A person wearing a mask&#10;&#10;Description automatically generated">
            <a:extLst>
              <a:ext uri="{FF2B5EF4-FFF2-40B4-BE49-F238E27FC236}">
                <a16:creationId xmlns:a16="http://schemas.microsoft.com/office/drawing/2014/main" id="{D2642892-5BAD-085E-D384-6325CAA6E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" r="41017" b="1"/>
          <a:stretch/>
        </p:blipFill>
        <p:spPr>
          <a:xfrm>
            <a:off x="6095998" y="10"/>
            <a:ext cx="6096000" cy="460567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2A4F5A4-1409-1D21-0242-3FD06D0E8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4543999"/>
            <a:ext cx="12192000" cy="123364"/>
            <a:chOff x="1" y="6737460"/>
            <a:chExt cx="12192000" cy="12336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B05FAC-21CF-D544-5CD5-C4FB6577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93E6EB2-0E8D-3B8D-C520-219B1D4F0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029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D0E5F-F63F-0ACB-0639-2F52D4A68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Director</a:t>
            </a:r>
            <a:endParaRPr lang="en-NL" sz="5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72BFD6-8236-59C7-C0F5-FCADBFEB4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Mark Kolk (senior cybersecurity specialist and the director)</a:t>
            </a:r>
          </a:p>
          <a:p>
            <a:r>
              <a:rPr lang="en-US" sz="2200" dirty="0"/>
              <a:t>Also handles HR and partly financial problems</a:t>
            </a:r>
          </a:p>
          <a:p>
            <a:r>
              <a:rPr lang="en-US" sz="2200" dirty="0"/>
              <a:t>Founded the company in 2004</a:t>
            </a:r>
          </a:p>
          <a:p>
            <a:r>
              <a:rPr lang="en-US" sz="2200" dirty="0"/>
              <a:t>Height: 2.18m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D3024B-45D4-E29A-B07C-7646239F7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6" r="-1" b="317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463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90131-035C-99EB-CB03-DA4E6BF3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/>
              <a:t>Stakeholders</a:t>
            </a:r>
            <a:endParaRPr lang="en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09DC2B-647B-938E-E2CD-E3A73D196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825624"/>
            <a:ext cx="5673220" cy="5146675"/>
          </a:xfrm>
        </p:spPr>
        <p:txBody>
          <a:bodyPr>
            <a:normAutofit/>
          </a:bodyPr>
          <a:lstStyle/>
          <a:p>
            <a:r>
              <a:rPr lang="en-US" dirty="0"/>
              <a:t>Peter </a:t>
            </a:r>
            <a:r>
              <a:rPr lang="en-US" dirty="0" err="1"/>
              <a:t>Hoesktra</a:t>
            </a:r>
            <a:r>
              <a:rPr lang="en-US" dirty="0"/>
              <a:t> (strategic advisor)</a:t>
            </a:r>
          </a:p>
          <a:p>
            <a:r>
              <a:rPr lang="en-US" dirty="0"/>
              <a:t>Luuk Admiraal (Q-ICT)</a:t>
            </a:r>
          </a:p>
          <a:p>
            <a:r>
              <a:rPr lang="en-US" dirty="0"/>
              <a:t>Pierre Kleine </a:t>
            </a:r>
            <a:r>
              <a:rPr lang="en-US" dirty="0" err="1"/>
              <a:t>Schaars</a:t>
            </a:r>
            <a:r>
              <a:rPr lang="en-US" dirty="0"/>
              <a:t> (</a:t>
            </a:r>
            <a:r>
              <a:rPr lang="en-US" dirty="0" err="1"/>
              <a:t>QaaS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2D862-531A-0C26-D3B8-992B4001C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" r="-1" b="3437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35" name="Arc 3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A25B0D-8C5F-D652-22DA-DA721A051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50" b="33100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275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erson wearing a headset with a headset around it&#10;&#10;Description automatically generated">
            <a:extLst>
              <a:ext uri="{FF2B5EF4-FFF2-40B4-BE49-F238E27FC236}">
                <a16:creationId xmlns:a16="http://schemas.microsoft.com/office/drawing/2014/main" id="{440791A7-6A30-E099-E0A1-835C78710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4" r="16846" b="-1"/>
          <a:stretch/>
        </p:blipFill>
        <p:spPr>
          <a:xfrm>
            <a:off x="181899" y="182880"/>
            <a:ext cx="5915025" cy="6499784"/>
          </a:xfrm>
          <a:prstGeom prst="rect">
            <a:avLst/>
          </a:prstGeom>
        </p:spPr>
      </p:pic>
      <p:pic>
        <p:nvPicPr>
          <p:cNvPr id="5" name="Picture 4" descr="A group of men sitting at a desk looking at a computer&#10;&#10;Description automatically generated">
            <a:extLst>
              <a:ext uri="{FF2B5EF4-FFF2-40B4-BE49-F238E27FC236}">
                <a16:creationId xmlns:a16="http://schemas.microsoft.com/office/drawing/2014/main" id="{0FAAB8EE-1094-5223-6E4E-0B80C3AE11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7" r="22628" b="1"/>
          <a:stretch/>
        </p:blipFill>
        <p:spPr>
          <a:xfrm>
            <a:off x="6095156" y="182880"/>
            <a:ext cx="5915025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551CD-2AE6-665B-108F-1E9CDC5F1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14" y="557189"/>
            <a:ext cx="10509179" cy="2795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Service Desks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3DAF92-CFA3-4ED2-7C84-F103753C8CC4}"/>
              </a:ext>
            </a:extLst>
          </p:cNvPr>
          <p:cNvSpPr txBox="1">
            <a:spLocks/>
          </p:cNvSpPr>
          <p:nvPr/>
        </p:nvSpPr>
        <p:spPr>
          <a:xfrm>
            <a:off x="844614" y="3526300"/>
            <a:ext cx="10509179" cy="258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Offer technical assistance to customers </a:t>
            </a:r>
          </a:p>
          <a:p>
            <a:pPr marL="228600"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regarding their IT-related issues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Available time: Monday – Friday from 08:30-17:00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Indoor &amp; outdoor customer service</a:t>
            </a:r>
          </a:p>
          <a:p>
            <a:pPr marL="4572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Telephone, e-mail, WhatsApp, TeamViewer</a:t>
            </a:r>
          </a:p>
        </p:txBody>
      </p:sp>
    </p:spTree>
    <p:extLst>
      <p:ext uri="{BB962C8B-B14F-4D97-AF65-F5344CB8AC3E}">
        <p14:creationId xmlns:p14="http://schemas.microsoft.com/office/powerpoint/2010/main" val="212088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0F233-59C1-EC20-AB01-B1F88F661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182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21B7C-13C8-D48F-1D2C-4A345FAD7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" r="1723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06DED-102C-98ED-40A2-8933A297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en-US" sz="2800" dirty="0"/>
              <a:t>First Call Helpdesk</a:t>
            </a:r>
            <a:endParaRPr lang="en-NL" sz="2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CE24CE7-2C6C-5A67-2653-CFEA0E310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7" y="2258171"/>
            <a:ext cx="3817798" cy="4476004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Bram </a:t>
            </a:r>
            <a:r>
              <a:rPr lang="en-US" sz="1800" dirty="0" err="1"/>
              <a:t>Regtop</a:t>
            </a:r>
            <a:r>
              <a:rPr lang="en-US" sz="1800" dirty="0"/>
              <a:t> (team leader)</a:t>
            </a:r>
          </a:p>
          <a:p>
            <a:r>
              <a:rPr lang="en-US" sz="1800" dirty="0"/>
              <a:t>Dax Moorman &amp; Wesley Keizer (system engineer) </a:t>
            </a:r>
          </a:p>
        </p:txBody>
      </p:sp>
    </p:spTree>
    <p:extLst>
      <p:ext uri="{BB962C8B-B14F-4D97-AF65-F5344CB8AC3E}">
        <p14:creationId xmlns:p14="http://schemas.microsoft.com/office/powerpoint/2010/main" val="343931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D90DB-AB98-8F89-49A2-3FB8045E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Second Call Helpdesk</a:t>
            </a:r>
            <a:endParaRPr lang="en-NL" sz="5400"/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6C2CF9-0D0C-A420-70F1-09B01F0C4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  <a:p>
            <a:r>
              <a:rPr lang="en-US" sz="2200"/>
              <a:t>Anthony Fictorie (Senior System Engineer)</a:t>
            </a:r>
          </a:p>
        </p:txBody>
      </p:sp>
      <p:pic>
        <p:nvPicPr>
          <p:cNvPr id="5" name="Content Placeholder 4" descr="A person pointing his finger up&#10;&#10;Description automatically generated">
            <a:extLst>
              <a:ext uri="{FF2B5EF4-FFF2-40B4-BE49-F238E27FC236}">
                <a16:creationId xmlns:a16="http://schemas.microsoft.com/office/drawing/2014/main" id="{3A1228A7-CF97-C69E-8A86-165CBF6DC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2" r="-1" b="2834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6936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70A3A-9ADD-B7CB-A0EB-60AC0851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82" y="278807"/>
            <a:ext cx="2381250" cy="2101850"/>
          </a:xfrm>
        </p:spPr>
        <p:txBody>
          <a:bodyPr>
            <a:normAutofit/>
          </a:bodyPr>
          <a:lstStyle/>
          <a:p>
            <a:r>
              <a:rPr lang="en-US" sz="2800" dirty="0"/>
              <a:t>Cybersecurity Specialist</a:t>
            </a:r>
            <a:endParaRPr lang="en-NL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93EFC5-C800-E66A-61C4-3CC9C76F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826" y="412454"/>
            <a:ext cx="3224974" cy="439346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Robert </a:t>
            </a:r>
            <a:r>
              <a:rPr lang="en-US" sz="2000" dirty="0" err="1"/>
              <a:t>Remie</a:t>
            </a:r>
            <a:endParaRPr lang="en-US" sz="2000" dirty="0"/>
          </a:p>
          <a:p>
            <a:r>
              <a:rPr lang="en-US" sz="2000" dirty="0"/>
              <a:t>Performs  cybersecurity scans, pen-tests, active monitoring, etc.,</a:t>
            </a:r>
          </a:p>
          <a:p>
            <a:r>
              <a:rPr lang="en-US" sz="2000" dirty="0"/>
              <a:t>Responsible for supervising interns that specialize in computer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F092-A57A-FADD-687E-70F71599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05" r="2" b="4692"/>
          <a:stretch/>
        </p:blipFill>
        <p:spPr>
          <a:xfrm>
            <a:off x="0" y="4343697"/>
            <a:ext cx="3753413" cy="22860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E8F54E-C893-5EA4-A72A-0E74EC2C2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8264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9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FBAD1-41F7-3DB2-F62E-72AD5EC0C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Financial Administrator and Accountant</a:t>
            </a:r>
            <a:endParaRPr lang="en-N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33873-1141-CDB2-3D09-14427D1E4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" y="2405066"/>
            <a:ext cx="6772115" cy="4452933"/>
          </a:xfrm>
        </p:spPr>
        <p:txBody>
          <a:bodyPr>
            <a:normAutofit/>
          </a:bodyPr>
          <a:lstStyle/>
          <a:p>
            <a:r>
              <a:rPr lang="en-US" sz="2000" dirty="0"/>
              <a:t>Job Kremer (Account Manager)</a:t>
            </a:r>
          </a:p>
          <a:p>
            <a:r>
              <a:rPr lang="en-US" sz="2000" dirty="0"/>
              <a:t>Marieke </a:t>
            </a:r>
            <a:r>
              <a:rPr lang="en-US" sz="2000" dirty="0" err="1"/>
              <a:t>Bouwers</a:t>
            </a:r>
            <a:r>
              <a:rPr lang="en-US" sz="2000" dirty="0"/>
              <a:t> (Accountant)</a:t>
            </a:r>
            <a:endParaRPr lang="en-NL" sz="2000" dirty="0"/>
          </a:p>
        </p:txBody>
      </p:sp>
      <p:pic>
        <p:nvPicPr>
          <p:cNvPr id="5" name="Picture 4" descr="A person making a call me gesture&#10;&#10;Description automatically generated">
            <a:extLst>
              <a:ext uri="{FF2B5EF4-FFF2-40B4-BE49-F238E27FC236}">
                <a16:creationId xmlns:a16="http://schemas.microsoft.com/office/drawing/2014/main" id="{1A3103E6-9555-6202-DF28-42108F702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31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29812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B79F5-1F92-990B-1D62-DA66F8D30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66" y="74718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/>
              <a:t>Software Developers</a:t>
            </a:r>
            <a:endParaRPr lang="en-NL" sz="3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76EFC6-BA12-E5DB-4E09-5B837FF18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2532126"/>
            <a:ext cx="4838700" cy="4155186"/>
          </a:xfrm>
        </p:spPr>
        <p:txBody>
          <a:bodyPr anchor="t">
            <a:normAutofit/>
          </a:bodyPr>
          <a:lstStyle/>
          <a:p>
            <a:r>
              <a:rPr lang="en-US" sz="2400" dirty="0"/>
              <a:t>Manuel Weidijk (senior software developer)</a:t>
            </a:r>
          </a:p>
          <a:p>
            <a:r>
              <a:rPr lang="en-US" sz="2400" dirty="0"/>
              <a:t>Responsible for supervising the interns that specializes in software developments</a:t>
            </a:r>
          </a:p>
          <a:p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9F3BF0-F7DD-CBD6-E1FD-9360A4350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528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7024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79B0D-B91A-87BE-00E7-8EBB8DFD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Interns</a:t>
            </a:r>
            <a:endParaRPr lang="en-NL" sz="40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1D6E4E-D2F7-EDEB-8A05-FADCE51CB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2043403"/>
            <a:ext cx="6446904" cy="4609323"/>
          </a:xfrm>
        </p:spPr>
        <p:txBody>
          <a:bodyPr>
            <a:normAutofit/>
          </a:bodyPr>
          <a:lstStyle/>
          <a:p>
            <a:r>
              <a:rPr lang="en-US" sz="2000" dirty="0"/>
              <a:t>Robin Kolk</a:t>
            </a:r>
          </a:p>
          <a:p>
            <a:r>
              <a:rPr lang="en-US" sz="2000" dirty="0"/>
              <a:t>Jeroen Wind</a:t>
            </a:r>
          </a:p>
          <a:p>
            <a:r>
              <a:rPr lang="en-US" sz="2000" dirty="0"/>
              <a:t>Batuhan </a:t>
            </a:r>
            <a:r>
              <a:rPr lang="en-US" sz="2000" dirty="0" err="1"/>
              <a:t>Gezgin</a:t>
            </a:r>
            <a:endParaRPr lang="en-US" sz="2000" dirty="0"/>
          </a:p>
          <a:p>
            <a:r>
              <a:rPr lang="en-US" sz="2000" dirty="0" err="1"/>
              <a:t>Sybren</a:t>
            </a:r>
            <a:r>
              <a:rPr lang="en-US" sz="2000" dirty="0"/>
              <a:t> </a:t>
            </a:r>
            <a:r>
              <a:rPr lang="en-US" sz="2000" dirty="0" err="1"/>
              <a:t>Hijmans</a:t>
            </a:r>
            <a:endParaRPr lang="en-US" sz="2000" dirty="0"/>
          </a:p>
          <a:p>
            <a:r>
              <a:rPr lang="en-US" sz="2000" dirty="0"/>
              <a:t>Andre van Vliet</a:t>
            </a:r>
          </a:p>
          <a:p>
            <a:r>
              <a:rPr lang="en-US" sz="2000" dirty="0"/>
              <a:t>Isaac </a:t>
            </a:r>
            <a:r>
              <a:rPr lang="en-US" sz="2000" dirty="0" err="1"/>
              <a:t>Semackor</a:t>
            </a:r>
            <a:endParaRPr lang="en-US" sz="2000" dirty="0"/>
          </a:p>
          <a:p>
            <a:r>
              <a:rPr lang="en-US" sz="2000" dirty="0"/>
              <a:t>Christopher Sulistiyo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A72FA5-5361-3827-80E3-775573ED0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31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9308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5BD95-8CDE-21DE-9978-84F22E23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Placement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CEBAC-D0C3-B71E-9897-8C4A7D73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1594884"/>
            <a:ext cx="10928498" cy="5082363"/>
          </a:xfrm>
        </p:spPr>
        <p:txBody>
          <a:bodyPr/>
          <a:lstStyle/>
          <a:p>
            <a:r>
              <a:rPr lang="en-US" dirty="0"/>
              <a:t>Start date: 4 September 2023</a:t>
            </a:r>
          </a:p>
          <a:p>
            <a:r>
              <a:rPr lang="en-US" dirty="0"/>
              <a:t>End date: 15 January 2023</a:t>
            </a:r>
          </a:p>
          <a:p>
            <a:r>
              <a:rPr lang="en-US" dirty="0"/>
              <a:t>Vacation days: 10 days</a:t>
            </a:r>
          </a:p>
          <a:p>
            <a:r>
              <a:rPr lang="en-US" dirty="0"/>
              <a:t>Supervisor: Manuel Weidijk, lecturer: Rene Laan</a:t>
            </a:r>
          </a:p>
          <a:p>
            <a:r>
              <a:rPr lang="en-US" dirty="0"/>
              <a:t>Working days: Monday-Friday 08:30-17:00 with 30 minutes break</a:t>
            </a:r>
          </a:p>
          <a:p>
            <a:r>
              <a:rPr lang="en-US" dirty="0"/>
              <a:t>Front-end &amp; back-end</a:t>
            </a:r>
          </a:p>
          <a:p>
            <a:r>
              <a:rPr lang="en-US" dirty="0"/>
              <a:t>Agile SCRUM methodology: daily stand-ups, sprint review, SCRUM board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527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3B712-CBAF-7F66-3F0F-EB5B63A1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78" y="93306"/>
            <a:ext cx="5811683" cy="1732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Who are we?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81F187-D14B-809F-388F-BB1F807A5542}"/>
              </a:ext>
            </a:extLst>
          </p:cNvPr>
          <p:cNvSpPr txBox="1">
            <a:spLocks/>
          </p:cNvSpPr>
          <p:nvPr/>
        </p:nvSpPr>
        <p:spPr>
          <a:xfrm>
            <a:off x="238221" y="1169582"/>
            <a:ext cx="5811683" cy="5323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  <a:cs typeface="+mn-cs"/>
              </a:rPr>
              <a:t>Cybersecurity consultant operating in North Holland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  <a:cs typeface="+mn-cs"/>
              </a:rPr>
              <a:t>± 20 employees excluding interns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  <a:cs typeface="+mn-cs"/>
              </a:rPr>
              <a:t>Horizontal/flat organizational structure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  <a:cs typeface="+mn-cs"/>
              </a:rPr>
              <a:t>Offices: Emmen (main) and Groningen</a:t>
            </a:r>
          </a:p>
        </p:txBody>
      </p:sp>
      <p:pic>
        <p:nvPicPr>
          <p:cNvPr id="19" name="Picture 18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4D9E1F33-44D2-86BD-C7EF-5445BDAA1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4" y="880072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8" name="Content Placeholder 7" descr="A person wearing a mask sitting at a desk with two computers">
            <a:extLst>
              <a:ext uri="{FF2B5EF4-FFF2-40B4-BE49-F238E27FC236}">
                <a16:creationId xmlns:a16="http://schemas.microsoft.com/office/drawing/2014/main" id="{F87A5A73-9292-CD35-A3F6-5C2E643EC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13" y="814916"/>
            <a:ext cx="2548728" cy="1911546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CF5F1A-C5FC-A378-CE1E-A37656EB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774" y="3943350"/>
            <a:ext cx="2552700" cy="1914525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CF00EE-C590-4E3F-D940-4DA7AE21A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3872" y="3212688"/>
            <a:ext cx="2533423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7" name="Picture 6" descr="A monkey sitting in a chair with headphones on&#10;&#10;Description automatically generated">
            <a:extLst>
              <a:ext uri="{FF2B5EF4-FFF2-40B4-BE49-F238E27FC236}">
                <a16:creationId xmlns:a16="http://schemas.microsoft.com/office/drawing/2014/main" id="{30873D72-EB76-6E74-DF7B-211616BBB6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81" y="4543425"/>
            <a:ext cx="19050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6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and black logo&#10;&#10;Description automatically generated">
            <a:extLst>
              <a:ext uri="{FF2B5EF4-FFF2-40B4-BE49-F238E27FC236}">
                <a16:creationId xmlns:a16="http://schemas.microsoft.com/office/drawing/2014/main" id="{D0005AA1-4D13-6D04-5663-38A1F417F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3" b="5810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7" name="Content Placeholder 6" descr="A blue and orange page with a picture on it&#10;&#10;Description automatically generated">
            <a:extLst>
              <a:ext uri="{FF2B5EF4-FFF2-40B4-BE49-F238E27FC236}">
                <a16:creationId xmlns:a16="http://schemas.microsoft.com/office/drawing/2014/main" id="{86C7EA26-65A3-E219-1F88-2035AB66B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0" r="-2" b="-2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FF7DC-C1A5-3BBE-B648-0BC2ED720F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65" r="-1" b="1636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FA9EF-8B23-C42D-E088-6CEA3CA4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66" y="188148"/>
            <a:ext cx="4922338" cy="1325563"/>
          </a:xfrm>
        </p:spPr>
        <p:txBody>
          <a:bodyPr>
            <a:normAutofit/>
          </a:bodyPr>
          <a:lstStyle/>
          <a:p>
            <a:r>
              <a:rPr lang="en-US" sz="3400" dirty="0"/>
              <a:t>Work Placement Project</a:t>
            </a:r>
            <a:endParaRPr lang="en-NL" sz="3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02A05DD-A1B0-2024-07DB-6B45FC4EF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" y="2163093"/>
            <a:ext cx="5634609" cy="4694897"/>
          </a:xfrm>
        </p:spPr>
        <p:txBody>
          <a:bodyPr>
            <a:normAutofit/>
          </a:bodyPr>
          <a:lstStyle/>
          <a:p>
            <a:r>
              <a:rPr lang="en-US" sz="2000" dirty="0"/>
              <a:t>A template for ERP-application like project</a:t>
            </a:r>
          </a:p>
          <a:p>
            <a:r>
              <a:rPr lang="en-US" sz="2000" dirty="0"/>
              <a:t>Front-end Programming language: Dart</a:t>
            </a:r>
          </a:p>
          <a:p>
            <a:r>
              <a:rPr lang="en-US" sz="2000" dirty="0"/>
              <a:t>Back-end: </a:t>
            </a:r>
          </a:p>
          <a:p>
            <a:r>
              <a:rPr lang="en-US" sz="2000" dirty="0"/>
              <a:t>Framework: Flutter</a:t>
            </a:r>
          </a:p>
          <a:p>
            <a:r>
              <a:rPr lang="en-US" sz="2000" dirty="0"/>
              <a:t>Azure</a:t>
            </a:r>
          </a:p>
          <a:p>
            <a:r>
              <a:rPr lang="en-US" sz="2000" dirty="0"/>
              <a:t>Azure DevOps</a:t>
            </a:r>
          </a:p>
          <a:p>
            <a:r>
              <a:rPr lang="en-US" sz="2000" dirty="0"/>
              <a:t>Database: </a:t>
            </a:r>
            <a:r>
              <a:rPr lang="en-US" sz="2000" dirty="0" err="1"/>
              <a:t>AzureSQL</a:t>
            </a:r>
            <a:endParaRPr lang="en-US" sz="2000" dirty="0"/>
          </a:p>
          <a:p>
            <a:r>
              <a:rPr lang="en-US" sz="2000" dirty="0"/>
              <a:t>IAM: </a:t>
            </a:r>
            <a:r>
              <a:rPr lang="en-US" sz="2000" dirty="0" err="1"/>
              <a:t>AzureAD</a:t>
            </a:r>
            <a:endParaRPr lang="en-US" sz="2000" dirty="0"/>
          </a:p>
          <a:p>
            <a:r>
              <a:rPr lang="en-US" sz="2000" dirty="0"/>
              <a:t>Platform(s): web and mobile (Android)</a:t>
            </a:r>
          </a:p>
          <a:p>
            <a:r>
              <a:rPr lang="en-US" sz="2000" dirty="0"/>
              <a:t>Visual Studio Code &amp; Android Studio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4157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B0A1-071B-8829-BEEC-F353D53D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I’ve Done So Far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9A88E-EF7C-0F98-FEA2-2EF5856D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9" y="1825624"/>
            <a:ext cx="11151781" cy="5032375"/>
          </a:xfrm>
        </p:spPr>
        <p:txBody>
          <a:bodyPr/>
          <a:lstStyle/>
          <a:p>
            <a:r>
              <a:rPr lang="en-US" dirty="0"/>
              <a:t>Initial documents for the work placement lecturer (PDP, Planning)</a:t>
            </a:r>
          </a:p>
          <a:p>
            <a:r>
              <a:rPr lang="en-US" dirty="0"/>
              <a:t>Made a research topic</a:t>
            </a:r>
          </a:p>
          <a:p>
            <a:r>
              <a:rPr lang="en-US" dirty="0"/>
              <a:t>Research about comparison between Azure and GCP (Google Cloud Platform)</a:t>
            </a:r>
          </a:p>
          <a:p>
            <a:r>
              <a:rPr lang="en-US" dirty="0"/>
              <a:t>Work Placement Report (company research and research topic)</a:t>
            </a:r>
          </a:p>
          <a:p>
            <a:r>
              <a:rPr lang="en-US" dirty="0"/>
              <a:t>Software Design document (description, mock-ups, ERD, Class Diagram, design patterns, architectural patterns, JSON schema)</a:t>
            </a:r>
          </a:p>
          <a:p>
            <a:r>
              <a:rPr lang="en-US" dirty="0"/>
              <a:t>Made presentation and video for the Return Day</a:t>
            </a:r>
          </a:p>
        </p:txBody>
      </p:sp>
    </p:spTree>
    <p:extLst>
      <p:ext uri="{BB962C8B-B14F-4D97-AF65-F5344CB8AC3E}">
        <p14:creationId xmlns:p14="http://schemas.microsoft.com/office/powerpoint/2010/main" val="3548914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0402-1B5C-6C58-1982-D75E027C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I’m Currently Doing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E36C-BC84-1F5F-2C29-72008CDA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Realization phase</a:t>
            </a:r>
          </a:p>
          <a:p>
            <a:r>
              <a:rPr lang="en-US" dirty="0"/>
              <a:t>Realize database and external API</a:t>
            </a:r>
          </a:p>
          <a:p>
            <a:r>
              <a:rPr lang="en-US" dirty="0"/>
              <a:t>Proof of Concept</a:t>
            </a:r>
          </a:p>
          <a:p>
            <a:r>
              <a:rPr lang="en-US" dirty="0"/>
              <a:t>Learning and researching about Flutter</a:t>
            </a:r>
          </a:p>
        </p:txBody>
      </p:sp>
    </p:spTree>
    <p:extLst>
      <p:ext uri="{BB962C8B-B14F-4D97-AF65-F5344CB8AC3E}">
        <p14:creationId xmlns:p14="http://schemas.microsoft.com/office/powerpoint/2010/main" val="3134358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09D6-3203-E5DB-DF7F-B95A931B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I’ll Doing in the Future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A7936-355B-B6C3-0C39-C075F532A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</a:t>
            </a:r>
            <a:endParaRPr lang="en-NL" dirty="0"/>
          </a:p>
          <a:p>
            <a:r>
              <a:rPr lang="en-US" dirty="0"/>
              <a:t>Unit Test</a:t>
            </a:r>
          </a:p>
          <a:p>
            <a:r>
              <a:rPr lang="en-US" dirty="0"/>
              <a:t>Responsive design optimization for mobile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4021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ople sitting at a desk with computers&#10;&#10;Description automatically generated">
            <a:extLst>
              <a:ext uri="{FF2B5EF4-FFF2-40B4-BE49-F238E27FC236}">
                <a16:creationId xmlns:a16="http://schemas.microsoft.com/office/drawing/2014/main" id="{F835CDD1-0283-A662-C81F-335C5A8B7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5" r="-2" b="1692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Content Placeholder 4" descr="A group of people standing in front of a car&#10;&#10;Description automatically generated">
            <a:extLst>
              <a:ext uri="{FF2B5EF4-FFF2-40B4-BE49-F238E27FC236}">
                <a16:creationId xmlns:a16="http://schemas.microsoft.com/office/drawing/2014/main" id="{FEFFE886-75F2-FC52-E377-F2B81AE4AE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3" r="-2" b="-2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250A7-5152-DCAA-CE4D-817DEAAD4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dirty="0"/>
              <a:t>Thank you for your attention!</a:t>
            </a:r>
            <a:endParaRPr lang="en-NL" sz="3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D9A2DE-EEDD-BCF6-2E4F-A6A92E1D2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 dirty="0"/>
              <a:t>Do you have </a:t>
            </a:r>
            <a:r>
              <a:rPr lang="en-US" sz="2000"/>
              <a:t>any questions?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830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29C0C-58E3-B3A8-E8C9-72B7DD23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endParaRPr lang="en-NL" sz="5400"/>
          </a:p>
        </p:txBody>
      </p:sp>
      <p:sp>
        <p:nvSpPr>
          <p:cNvPr id="62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6FF5784-05D5-1EE8-02B5-F88F121A3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r>
              <a:rPr lang="en-US" sz="2200" dirty="0" err="1"/>
              <a:t>MKBiT</a:t>
            </a:r>
            <a:r>
              <a:rPr lang="en-US" sz="2200" dirty="0"/>
              <a:t> =&gt; Parent Company</a:t>
            </a:r>
          </a:p>
          <a:p>
            <a:r>
              <a:rPr lang="en-US" sz="2200" dirty="0"/>
              <a:t>Q-ICT &amp; </a:t>
            </a:r>
            <a:r>
              <a:rPr lang="en-US" sz="2200" dirty="0" err="1"/>
              <a:t>QaaS</a:t>
            </a:r>
            <a:r>
              <a:rPr lang="en-US" sz="2200" dirty="0"/>
              <a:t> =&gt; Child Companies</a:t>
            </a:r>
          </a:p>
          <a:p>
            <a:r>
              <a:rPr lang="en-US" sz="2200" dirty="0" err="1"/>
              <a:t>MKBiT</a:t>
            </a:r>
            <a:r>
              <a:rPr lang="en-US" sz="2200" dirty="0"/>
              <a:t>: IT solutions</a:t>
            </a:r>
          </a:p>
          <a:p>
            <a:r>
              <a:rPr lang="en-US" sz="2200" dirty="0"/>
              <a:t>Q-ICT: cybersecurity oriented</a:t>
            </a:r>
          </a:p>
          <a:p>
            <a:r>
              <a:rPr lang="en-US" sz="2200" dirty="0" err="1"/>
              <a:t>QaaS</a:t>
            </a:r>
            <a:r>
              <a:rPr lang="en-US" sz="2200" dirty="0"/>
              <a:t>: tailor-made software applications</a:t>
            </a:r>
          </a:p>
        </p:txBody>
      </p:sp>
      <p:pic>
        <p:nvPicPr>
          <p:cNvPr id="6" name="Content Placeholder 5" descr="A blue circle with a check mark and a check mark&#10;&#10;Description automatically generated">
            <a:extLst>
              <a:ext uri="{FF2B5EF4-FFF2-40B4-BE49-F238E27FC236}">
                <a16:creationId xmlns:a16="http://schemas.microsoft.com/office/drawing/2014/main" id="{7A8737D6-1F4A-E181-03C7-85A816C5A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64" y="16864"/>
            <a:ext cx="3099816" cy="3099816"/>
          </a:xfrm>
          <a:prstGeom prst="rect">
            <a:avLst/>
          </a:prstGeom>
        </p:spPr>
      </p:pic>
      <p:pic>
        <p:nvPicPr>
          <p:cNvPr id="7" name="Picture 6" descr="A group of men smiling&#10;&#10;Description automatically generated">
            <a:extLst>
              <a:ext uri="{FF2B5EF4-FFF2-40B4-BE49-F238E27FC236}">
                <a16:creationId xmlns:a16="http://schemas.microsoft.com/office/drawing/2014/main" id="{75D7BBF1-A259-FE3A-03E7-83AE1B1D8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658" y="269635"/>
            <a:ext cx="3785616" cy="747659"/>
          </a:xfrm>
          <a:prstGeom prst="rect">
            <a:avLst/>
          </a:prstGeom>
        </p:spPr>
      </p:pic>
      <p:pic>
        <p:nvPicPr>
          <p:cNvPr id="4" name="Content Placeholder 3" descr="A black and white logo&#10;&#10;Description automatically generated">
            <a:extLst>
              <a:ext uri="{FF2B5EF4-FFF2-40B4-BE49-F238E27FC236}">
                <a16:creationId xmlns:a16="http://schemas.microsoft.com/office/drawing/2014/main" id="{0060F859-3E2D-F20C-68C2-66365D301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503" y="2841645"/>
            <a:ext cx="3099816" cy="915684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1615464-C04C-A00F-9977-3CB8C3887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25" y="1230741"/>
            <a:ext cx="3757209" cy="32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47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1C9E3-EE31-690F-3B14-5B6A1A08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3622"/>
            <a:ext cx="4282380" cy="13229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Services</a:t>
            </a:r>
            <a:endParaRPr lang="en-NL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CBF92-46ED-7AB6-8188-3E4ACAF65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207977"/>
            <a:ext cx="3968365" cy="4046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Q-ICT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Security/system scans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Microsoft 365 products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 development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MKBiT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Antivirus &amp; anti-spam software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Cloud services (online back-ups)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Active monitoring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Database migration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Patch management</a:t>
            </a:r>
          </a:p>
        </p:txBody>
      </p:sp>
      <p:pic>
        <p:nvPicPr>
          <p:cNvPr id="7" name="Picture 6" descr="A colorful circle with white text&#10;&#10;Description automatically generated">
            <a:extLst>
              <a:ext uri="{FF2B5EF4-FFF2-40B4-BE49-F238E27FC236}">
                <a16:creationId xmlns:a16="http://schemas.microsoft.com/office/drawing/2014/main" id="{733CE766-D180-2C37-1EC3-61AD25F06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" r="3" b="3"/>
          <a:stretch/>
        </p:blipFill>
        <p:spPr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5" name="Picture 4" descr="People sitting at a desk with computers&#10;&#10;Description automatically generated">
            <a:extLst>
              <a:ext uri="{FF2B5EF4-FFF2-40B4-BE49-F238E27FC236}">
                <a16:creationId xmlns:a16="http://schemas.microsoft.com/office/drawing/2014/main" id="{4F2DABC0-6822-F9DC-EFC2-6E1F52484A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4" r="-3" b="13867"/>
          <a:stretch/>
        </p:blipFill>
        <p:spPr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204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D6DC-3B75-6A47-79EF-BAA9BDB9D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45" y="335568"/>
            <a:ext cx="3200400" cy="6765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Partnerships</a:t>
            </a:r>
          </a:p>
        </p:txBody>
      </p:sp>
      <p:pic>
        <p:nvPicPr>
          <p:cNvPr id="12" name="Content Placeholder 11" descr="A close up of a logo&#10;&#10;Description automatically generated">
            <a:extLst>
              <a:ext uri="{FF2B5EF4-FFF2-40B4-BE49-F238E27FC236}">
                <a16:creationId xmlns:a16="http://schemas.microsoft.com/office/drawing/2014/main" id="{91CFD18F-18EA-15C1-FF99-BE81C62F1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64" y="673867"/>
            <a:ext cx="2272972" cy="835317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29A4AB6-1243-FC5F-18C7-4CA67C6BB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75360" y="2819606"/>
            <a:ext cx="2189462" cy="115123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D699AD-F45B-5319-1BED-E34BEDD30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080" y="1356894"/>
            <a:ext cx="3996972" cy="669492"/>
          </a:xfrm>
          <a:prstGeom prst="rect">
            <a:avLst/>
          </a:prstGeom>
        </p:spPr>
      </p:pic>
      <p:pic>
        <p:nvPicPr>
          <p:cNvPr id="16" name="Picture 15" descr="A black background with blue and grey logo&#10;&#10;Description automatically generated">
            <a:extLst>
              <a:ext uri="{FF2B5EF4-FFF2-40B4-BE49-F238E27FC236}">
                <a16:creationId xmlns:a16="http://schemas.microsoft.com/office/drawing/2014/main" id="{CFB3BD13-DB8D-45FD-1DF8-64B2A6837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078" y="4934736"/>
            <a:ext cx="1545336" cy="1545336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1B9D65BC-9C51-17C5-18AB-6E7C85677A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80" y="4786921"/>
            <a:ext cx="3996972" cy="62952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262A509-3770-715F-8205-B6C7190D1B55}"/>
              </a:ext>
            </a:extLst>
          </p:cNvPr>
          <p:cNvSpPr txBox="1">
            <a:spLocks/>
          </p:cNvSpPr>
          <p:nvPr/>
        </p:nvSpPr>
        <p:spPr>
          <a:xfrm>
            <a:off x="152402" y="1219200"/>
            <a:ext cx="4417222" cy="57626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552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985CE-267D-99A6-F297-BB68AC28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endParaRPr lang="en-NL" sz="5400" dirty="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CDB6196-27D1-7462-D477-A1FD05BEB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6" name="Picture 5" descr="A blue circle with black letters&#10;&#10;Description automatically generated">
            <a:extLst>
              <a:ext uri="{FF2B5EF4-FFF2-40B4-BE49-F238E27FC236}">
                <a16:creationId xmlns:a16="http://schemas.microsoft.com/office/drawing/2014/main" id="{29082C77-B4FD-ED14-1769-9A3DB81A1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342900"/>
            <a:ext cx="3099816" cy="3099816"/>
          </a:xfrm>
          <a:prstGeom prst="rect">
            <a:avLst/>
          </a:prstGeom>
        </p:spPr>
      </p:pic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8DB9B8A7-0746-D622-36A3-5309C2050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88" y="998481"/>
            <a:ext cx="3785616" cy="974796"/>
          </a:xfrm>
          <a:prstGeom prst="rect">
            <a:avLst/>
          </a:prstGeom>
        </p:spPr>
      </p:pic>
      <p:pic>
        <p:nvPicPr>
          <p:cNvPr id="12" name="Content Placeholder 11" descr="A purple and black background&#10;&#10;Description automatically generated">
            <a:extLst>
              <a:ext uri="{FF2B5EF4-FFF2-40B4-BE49-F238E27FC236}">
                <a16:creationId xmlns:a16="http://schemas.microsoft.com/office/drawing/2014/main" id="{81840FC5-660F-94B4-5E88-0480371D58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4240535"/>
            <a:ext cx="3099816" cy="1508018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503CA3D6-996C-55E2-7CD5-FB10FAEE2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88" y="3588938"/>
            <a:ext cx="3785616" cy="19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4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itting at a desk with several computer screens&#10;&#10;Description automatically generated">
            <a:extLst>
              <a:ext uri="{FF2B5EF4-FFF2-40B4-BE49-F238E27FC236}">
                <a16:creationId xmlns:a16="http://schemas.microsoft.com/office/drawing/2014/main" id="{42444EA6-C001-1AEF-F9FF-F4B799050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1" b="550"/>
          <a:stretch/>
        </p:blipFill>
        <p:spPr>
          <a:xfrm>
            <a:off x="20" y="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62D3C-44DC-58EB-6F01-05FE6B8C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anchor="b">
            <a:normAutofit/>
          </a:bodyPr>
          <a:lstStyle/>
          <a:p>
            <a:r>
              <a:rPr lang="en-US"/>
              <a:t>Unofficial Partnerships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38D44-14F3-56E9-7F8C-5FC8BC526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4572000"/>
            <a:ext cx="5552089" cy="164782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err="1"/>
              <a:t>MemoICT</a:t>
            </a:r>
            <a:endParaRPr lang="en-US" sz="2000" dirty="0"/>
          </a:p>
          <a:p>
            <a:r>
              <a:rPr lang="en-US" sz="2000" dirty="0"/>
              <a:t>Peat Digital</a:t>
            </a:r>
          </a:p>
          <a:p>
            <a:r>
              <a:rPr lang="en-US" sz="2000" dirty="0" err="1"/>
              <a:t>Ondernemend</a:t>
            </a:r>
            <a:r>
              <a:rPr lang="en-US" sz="2000" dirty="0"/>
              <a:t> Emmen</a:t>
            </a:r>
          </a:p>
          <a:p>
            <a:r>
              <a:rPr lang="en-US" sz="2000" dirty="0" err="1"/>
              <a:t>Indiv</a:t>
            </a:r>
            <a:r>
              <a:rPr lang="en-US" sz="2000" dirty="0"/>
              <a:t> Solutions</a:t>
            </a:r>
          </a:p>
          <a:p>
            <a:r>
              <a:rPr lang="en-US" sz="2000" dirty="0" err="1"/>
              <a:t>Webba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2340061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A2DF-861E-A0C1-4788-0E5345E44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Tools</a:t>
            </a:r>
            <a:endParaRPr lang="en-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FA1C-3E77-A794-CDC1-956385D8F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 dirty="0" err="1"/>
              <a:t>Computicate</a:t>
            </a:r>
            <a:r>
              <a:rPr lang="en-US" sz="2000" dirty="0"/>
              <a:t> (Acronis)</a:t>
            </a:r>
          </a:p>
          <a:p>
            <a:r>
              <a:rPr lang="en-US" sz="2000" dirty="0" err="1"/>
              <a:t>TOMTelecom</a:t>
            </a:r>
            <a:r>
              <a:rPr lang="en-US" sz="2000" dirty="0"/>
              <a:t> (provider)</a:t>
            </a:r>
          </a:p>
          <a:p>
            <a:r>
              <a:rPr lang="en-US" sz="2000" dirty="0" err="1"/>
              <a:t>SnelStart</a:t>
            </a:r>
            <a:endParaRPr lang="en-US" sz="2000" dirty="0"/>
          </a:p>
          <a:p>
            <a:r>
              <a:rPr lang="en-US" sz="2000" dirty="0" err="1"/>
              <a:t>PerfectView</a:t>
            </a:r>
            <a:endParaRPr lang="en-US" sz="2000" dirty="0"/>
          </a:p>
          <a:p>
            <a:r>
              <a:rPr lang="en-US" sz="2000" dirty="0"/>
              <a:t>Pax8 (reselling platform (Microsoft subs, word, Microsoft stack))</a:t>
            </a:r>
          </a:p>
          <a:p>
            <a:endParaRPr lang="en-N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337EA-B059-04E1-BBD0-5BB4CD50D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44" r="-1" b="-1"/>
          <a:stretch/>
        </p:blipFill>
        <p:spPr>
          <a:xfrm>
            <a:off x="5086726" y="10"/>
            <a:ext cx="7105273" cy="68579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0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EDFC3-53E0-3910-C366-19C5E358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The Departments</a:t>
            </a:r>
            <a:endParaRPr lang="en-NL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1539EA-1645-90EF-9045-AC322BE18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2B5730-44A9-45A0-B0A4-9C9676A79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8" r="2342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5469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677</Words>
  <Application>Microsoft Office PowerPoint</Application>
  <PresentationFormat>Widescreen</PresentationFormat>
  <Paragraphs>154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Quality ICT (Q-ICT)</vt:lpstr>
      <vt:lpstr>Who are we?  </vt:lpstr>
      <vt:lpstr>PowerPoint Presentation</vt:lpstr>
      <vt:lpstr>Services</vt:lpstr>
      <vt:lpstr>Partnerships</vt:lpstr>
      <vt:lpstr>PowerPoint Presentation</vt:lpstr>
      <vt:lpstr>Unofficial Partnerships</vt:lpstr>
      <vt:lpstr>Tools</vt:lpstr>
      <vt:lpstr>The Departments</vt:lpstr>
      <vt:lpstr>The Director</vt:lpstr>
      <vt:lpstr>Stakeholders</vt:lpstr>
      <vt:lpstr>Service Desks</vt:lpstr>
      <vt:lpstr>First Call Helpdesk</vt:lpstr>
      <vt:lpstr>Second Call Helpdesk</vt:lpstr>
      <vt:lpstr>Cybersecurity Specialist</vt:lpstr>
      <vt:lpstr>Financial Administrator and Accountant</vt:lpstr>
      <vt:lpstr>Software Developers</vt:lpstr>
      <vt:lpstr>Interns</vt:lpstr>
      <vt:lpstr>Work Placement</vt:lpstr>
      <vt:lpstr>Work Placement Project</vt:lpstr>
      <vt:lpstr>What I’ve Done So Far</vt:lpstr>
      <vt:lpstr>What I’m Currently Doing</vt:lpstr>
      <vt:lpstr>What I’ll Doing in the Future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ICT</dc:title>
  <dc:creator>Christopher Sulistiyo | Quality ICT</dc:creator>
  <cp:lastModifiedBy>Christopher Sulistiyo | Quality ICT</cp:lastModifiedBy>
  <cp:revision>114</cp:revision>
  <dcterms:created xsi:type="dcterms:W3CDTF">2023-10-19T08:42:49Z</dcterms:created>
  <dcterms:modified xsi:type="dcterms:W3CDTF">2023-11-20T13:25:50Z</dcterms:modified>
</cp:coreProperties>
</file>